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6" r:id="rId9"/>
    <p:sldId id="262" r:id="rId10"/>
    <p:sldId id="263" r:id="rId11"/>
    <p:sldId id="264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47" autoAdjust="0"/>
    <p:restoredTop sz="80925" autoAdjust="0"/>
  </p:normalViewPr>
  <p:slideViewPr>
    <p:cSldViewPr snapToGrid="0">
      <p:cViewPr varScale="1">
        <p:scale>
          <a:sx n="60" d="100"/>
          <a:sy n="60" d="100"/>
        </p:scale>
        <p:origin x="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EAEA4-1C55-4936-8493-8EFD59C93089}" type="datetimeFigureOut">
              <a:rPr lang="en-US" smtClean="0"/>
              <a:t>10/22/2018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97C23-3EA4-431D-B1D0-4A5528A1E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Happy Pet Dog Care offers</a:t>
            </a:r>
            <a:r>
              <a:rPr lang="en-US" baseline="0" dirty="0" smtClean="0"/>
              <a:t> dog care services. The company primarily provides grooming, daycare and boarding for dogs in the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44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Grooming variable</a:t>
            </a:r>
            <a:r>
              <a:rPr lang="en-US" baseline="0" dirty="0" smtClean="0"/>
              <a:t> costs are expected to total $9.97 per day. These translates to about $300 in a month (30 days).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5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Day</a:t>
            </a:r>
            <a:r>
              <a:rPr lang="en-US" baseline="0" dirty="0" smtClean="0"/>
              <a:t> Care</a:t>
            </a:r>
            <a:r>
              <a:rPr lang="en-US" dirty="0" smtClean="0"/>
              <a:t> variable</a:t>
            </a:r>
            <a:r>
              <a:rPr lang="en-US" baseline="0" dirty="0" smtClean="0"/>
              <a:t> costs are expected to total $4.65 per day. These translates to about $140 in a month (30 days).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7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Boarding variable</a:t>
            </a:r>
            <a:r>
              <a:rPr lang="en-US" baseline="0" dirty="0" smtClean="0"/>
              <a:t> costs are expected to total $7.36 per day. These translates to about $221 in a month (30 days).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37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pricing that was selected was</a:t>
            </a:r>
            <a:r>
              <a:rPr lang="en-US" baseline="0" dirty="0" smtClean="0"/>
              <a:t> $18 for Dog Day Care, where we expect to get 22 dogs per day. For overnight boarding, the pricing that was selected was $25  per dog per day, where we expect to get a demand of 12 dogs a day. Lastly, for a basic groom, the selected price was $25 per dog per day, where we expect to get 5 dogs a day.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9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break-even, we need</a:t>
            </a:r>
            <a:r>
              <a:rPr lang="en-US" baseline="0" dirty="0" smtClean="0"/>
              <a:t> to sell at least 65 day care units, 79 boarding units, and 158 grooming services. To achieve a target profit of $417 from day care, we should sell 70 units. To attain a target profit of $583 in boarding, we should sell at least 112 units. Lastly, to attain a profit level of $1,000 in grooming, we should sell 225 units.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38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Day cares contribution margin, which is the amount</a:t>
            </a:r>
            <a:r>
              <a:rPr lang="en-US" baseline="0" dirty="0" smtClean="0"/>
              <a:t> of gross profit made for each day care service, is $13.35. The contribution margin for boarding and grooming is $17.64 and $15.03 respectively. Boarding services have the highest profit margin, while day care services have the least.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62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cost of goods manufactured for sale (cost of goods sold) is $6,174. For</a:t>
            </a:r>
            <a:r>
              <a:rPr lang="en-US" baseline="0" dirty="0" smtClean="0"/>
              <a:t> this calculation, we assumed that their was no beginning materials because the business is new.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4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 income for the first month of operation</a:t>
            </a:r>
            <a:r>
              <a:rPr lang="en-US" baseline="0" dirty="0" smtClean="0"/>
              <a:t> (January) is expected to be $12,283. Total revenue is expected to be $21,630, while other expenses are $3,173 for the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33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Variance analysis helps in</a:t>
            </a:r>
            <a:r>
              <a:rPr lang="en-US" baseline="0" dirty="0" smtClean="0"/>
              <a:t> evaluating deviations from the budgeted costs. Favorable variances point to a positive deviation while unfavorable variance is the opposite.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01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r>
              <a:rPr lang="en-US" baseline="0" dirty="0" smtClean="0"/>
              <a:t> of costs helps in computing fixed and variable costs, which then assist in the determination of gross and net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97C23-3EA4-431D-B1D0-4A5528A1EC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2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Happy PET Dog Care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Financial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0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 Company profile | Methods |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Happy Pet Dog Care is located in Texas.</a:t>
            </a:r>
          </a:p>
          <a:p>
            <a:r>
              <a:rPr lang="en-US" dirty="0" smtClean="0"/>
              <a:t>The company’s vision is to be the ultimate dog care professionals that provide high quality and pet friendly services in an innovative and enjoyable manner.</a:t>
            </a:r>
          </a:p>
          <a:p>
            <a:r>
              <a:rPr lang="en-US" dirty="0"/>
              <a:t>The mission of the company is to develop well groomed and mentally sound dogs by providing quality services with commitment to professional pet care.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88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Costing Systems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13572"/>
              </p:ext>
            </p:extLst>
          </p:nvPr>
        </p:nvGraphicFramePr>
        <p:xfrm>
          <a:off x="581191" y="2133595"/>
          <a:ext cx="11029618" cy="4265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200">
                  <a:extLst>
                    <a:ext uri="{9D8B030D-6E8A-4147-A177-3AD203B41FA5}">
                      <a16:colId xmlns:a16="http://schemas.microsoft.com/office/drawing/2014/main" xmlns="" val="4039976458"/>
                    </a:ext>
                  </a:extLst>
                </a:gridCol>
                <a:gridCol w="3136729">
                  <a:extLst>
                    <a:ext uri="{9D8B030D-6E8A-4147-A177-3AD203B41FA5}">
                      <a16:colId xmlns:a16="http://schemas.microsoft.com/office/drawing/2014/main" xmlns="" val="73218494"/>
                    </a:ext>
                  </a:extLst>
                </a:gridCol>
                <a:gridCol w="1614565">
                  <a:extLst>
                    <a:ext uri="{9D8B030D-6E8A-4147-A177-3AD203B41FA5}">
                      <a16:colId xmlns:a16="http://schemas.microsoft.com/office/drawing/2014/main" xmlns="" val="442454387"/>
                    </a:ext>
                  </a:extLst>
                </a:gridCol>
                <a:gridCol w="972630">
                  <a:extLst>
                    <a:ext uri="{9D8B030D-6E8A-4147-A177-3AD203B41FA5}">
                      <a16:colId xmlns:a16="http://schemas.microsoft.com/office/drawing/2014/main" xmlns="" val="2922591949"/>
                    </a:ext>
                  </a:extLst>
                </a:gridCol>
                <a:gridCol w="3136729">
                  <a:extLst>
                    <a:ext uri="{9D8B030D-6E8A-4147-A177-3AD203B41FA5}">
                      <a16:colId xmlns:a16="http://schemas.microsoft.com/office/drawing/2014/main" xmlns="" val="996557740"/>
                    </a:ext>
                  </a:extLst>
                </a:gridCol>
                <a:gridCol w="1614565">
                  <a:extLst>
                    <a:ext uri="{9D8B030D-6E8A-4147-A177-3AD203B41FA5}">
                      <a16:colId xmlns:a16="http://schemas.microsoft.com/office/drawing/2014/main" xmlns="" val="1123214073"/>
                    </a:ext>
                  </a:extLst>
                </a:gridCol>
                <a:gridCol w="277200">
                  <a:extLst>
                    <a:ext uri="{9D8B030D-6E8A-4147-A177-3AD203B41FA5}">
                      <a16:colId xmlns:a16="http://schemas.microsoft.com/office/drawing/2014/main" xmlns="" val="681719926"/>
                    </a:ext>
                  </a:extLst>
                </a:gridCol>
              </a:tblGrid>
              <a:tr h="2844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Based on 5 grooms per day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31851021"/>
                  </a:ext>
                </a:extLst>
              </a:tr>
              <a:tr h="2844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GROOMING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78280278"/>
                  </a:ext>
                </a:extLst>
              </a:tr>
              <a:tr h="2844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14009712"/>
                  </a:ext>
                </a:extLst>
              </a:tr>
              <a:tr h="277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58729381"/>
                  </a:ext>
                </a:extLst>
              </a:tr>
              <a:tr h="2822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Shampoo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1.04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Groomer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2,080.01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47947093"/>
                  </a:ext>
                </a:extLst>
              </a:tr>
              <a:tr h="32121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Clipper(s)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1.37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30.95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0524718"/>
                  </a:ext>
                </a:extLst>
              </a:tr>
              <a:tr h="34691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Bowls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0.72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47639569"/>
                  </a:ext>
                </a:extLst>
              </a:tr>
              <a:tr h="277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Towels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5.83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Utilities and Insurance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28.57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38818017"/>
                  </a:ext>
                </a:extLst>
              </a:tr>
              <a:tr h="34691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Scissors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1.01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heating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3.95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86509530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Odoban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2.08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084719413"/>
                  </a:ext>
                </a:extLst>
              </a:tr>
              <a:tr h="3597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Simple Green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2.36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86501591"/>
                  </a:ext>
                </a:extLst>
              </a:tr>
              <a:tr h="277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Draw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28540934"/>
                  </a:ext>
                </a:extLst>
              </a:tr>
              <a:tr h="2776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$ </a:t>
                      </a:r>
                      <a:r>
                        <a:rPr lang="en-US" sz="1800" u="none" strike="noStrike" dirty="0">
                          <a:effectLst/>
                        </a:rPr>
                        <a:t>9.97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2,367.92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0166947"/>
                  </a:ext>
                </a:extLst>
              </a:tr>
              <a:tr h="28443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68526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949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Costing Systems cont.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887642"/>
              </p:ext>
            </p:extLst>
          </p:nvPr>
        </p:nvGraphicFramePr>
        <p:xfrm>
          <a:off x="581192" y="2004816"/>
          <a:ext cx="11029616" cy="4382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935">
                  <a:extLst>
                    <a:ext uri="{9D8B030D-6E8A-4147-A177-3AD203B41FA5}">
                      <a16:colId xmlns:a16="http://schemas.microsoft.com/office/drawing/2014/main" xmlns="" val="1830930257"/>
                    </a:ext>
                  </a:extLst>
                </a:gridCol>
                <a:gridCol w="3145050">
                  <a:extLst>
                    <a:ext uri="{9D8B030D-6E8A-4147-A177-3AD203B41FA5}">
                      <a16:colId xmlns:a16="http://schemas.microsoft.com/office/drawing/2014/main" xmlns="" val="1127051164"/>
                    </a:ext>
                  </a:extLst>
                </a:gridCol>
                <a:gridCol w="1609094">
                  <a:extLst>
                    <a:ext uri="{9D8B030D-6E8A-4147-A177-3AD203B41FA5}">
                      <a16:colId xmlns:a16="http://schemas.microsoft.com/office/drawing/2014/main" xmlns="" val="2514239552"/>
                    </a:ext>
                  </a:extLst>
                </a:gridCol>
                <a:gridCol w="965458">
                  <a:extLst>
                    <a:ext uri="{9D8B030D-6E8A-4147-A177-3AD203B41FA5}">
                      <a16:colId xmlns:a16="http://schemas.microsoft.com/office/drawing/2014/main" xmlns="" val="2126460127"/>
                    </a:ext>
                  </a:extLst>
                </a:gridCol>
                <a:gridCol w="3145050">
                  <a:extLst>
                    <a:ext uri="{9D8B030D-6E8A-4147-A177-3AD203B41FA5}">
                      <a16:colId xmlns:a16="http://schemas.microsoft.com/office/drawing/2014/main" xmlns="" val="1029034702"/>
                    </a:ext>
                  </a:extLst>
                </a:gridCol>
                <a:gridCol w="1609094">
                  <a:extLst>
                    <a:ext uri="{9D8B030D-6E8A-4147-A177-3AD203B41FA5}">
                      <a16:colId xmlns:a16="http://schemas.microsoft.com/office/drawing/2014/main" xmlns="" val="2494600471"/>
                    </a:ext>
                  </a:extLst>
                </a:gridCol>
                <a:gridCol w="277935">
                  <a:extLst>
                    <a:ext uri="{9D8B030D-6E8A-4147-A177-3AD203B41FA5}">
                      <a16:colId xmlns:a16="http://schemas.microsoft.com/office/drawing/2014/main" xmlns="" val="3331296466"/>
                    </a:ext>
                  </a:extLst>
                </a:gridCol>
              </a:tblGrid>
              <a:tr h="62413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Based on 22 dogs per day for six days a week. Assume 25 operating days for kennel and 22 eight-hour work days for kennel attendant.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8839641"/>
                  </a:ext>
                </a:extLst>
              </a:tr>
              <a:tr h="317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DAY CARE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28863852"/>
                  </a:ext>
                </a:extLst>
              </a:tr>
              <a:tr h="317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48386985"/>
                  </a:ext>
                </a:extLst>
              </a:tr>
              <a:tr h="317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64045278"/>
                  </a:ext>
                </a:extLst>
              </a:tr>
              <a:tr h="307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Day care attendant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2.88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232.14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49109767"/>
                  </a:ext>
                </a:extLst>
              </a:tr>
              <a:tr h="32107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Toys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0.27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84102681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Bowls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0.10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Utilities and Insurance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214.29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44390189"/>
                  </a:ext>
                </a:extLst>
              </a:tr>
              <a:tr h="36126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Towels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1.40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heating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29.64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72693106"/>
                  </a:ext>
                </a:extLst>
              </a:tr>
              <a:tr h="245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Odoban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15.59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14760892"/>
                  </a:ext>
                </a:extLst>
              </a:tr>
              <a:tr h="273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Simple Green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16.78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53095264"/>
                  </a:ext>
                </a:extLst>
              </a:tr>
              <a:tr h="314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Draw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166349472"/>
                  </a:ext>
                </a:extLst>
              </a:tr>
              <a:tr h="317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24477969"/>
                  </a:ext>
                </a:extLst>
              </a:tr>
              <a:tr h="28175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4.65 </a:t>
                      </a:r>
                      <a:endParaRPr lang="en-US" sz="1800" b="1" i="0" u="none" strike="noStrike" dirty="0">
                        <a:solidFill>
                          <a:srgbClr val="0000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858.44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64666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892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Costing Systems cont.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206907"/>
              </p:ext>
            </p:extLst>
          </p:nvPr>
        </p:nvGraphicFramePr>
        <p:xfrm>
          <a:off x="581192" y="2105893"/>
          <a:ext cx="11029616" cy="3973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689">
                  <a:extLst>
                    <a:ext uri="{9D8B030D-6E8A-4147-A177-3AD203B41FA5}">
                      <a16:colId xmlns:a16="http://schemas.microsoft.com/office/drawing/2014/main" xmlns="" val="261090368"/>
                    </a:ext>
                  </a:extLst>
                </a:gridCol>
                <a:gridCol w="3142271">
                  <a:extLst>
                    <a:ext uri="{9D8B030D-6E8A-4147-A177-3AD203B41FA5}">
                      <a16:colId xmlns:a16="http://schemas.microsoft.com/office/drawing/2014/main" xmlns="" val="2115775879"/>
                    </a:ext>
                  </a:extLst>
                </a:gridCol>
                <a:gridCol w="1607674">
                  <a:extLst>
                    <a:ext uri="{9D8B030D-6E8A-4147-A177-3AD203B41FA5}">
                      <a16:colId xmlns:a16="http://schemas.microsoft.com/office/drawing/2014/main" xmlns="" val="3984163886"/>
                    </a:ext>
                  </a:extLst>
                </a:gridCol>
                <a:gridCol w="964604">
                  <a:extLst>
                    <a:ext uri="{9D8B030D-6E8A-4147-A177-3AD203B41FA5}">
                      <a16:colId xmlns:a16="http://schemas.microsoft.com/office/drawing/2014/main" xmlns="" val="2618521312"/>
                    </a:ext>
                  </a:extLst>
                </a:gridCol>
                <a:gridCol w="3142271">
                  <a:extLst>
                    <a:ext uri="{9D8B030D-6E8A-4147-A177-3AD203B41FA5}">
                      <a16:colId xmlns:a16="http://schemas.microsoft.com/office/drawing/2014/main" xmlns="" val="526240856"/>
                    </a:ext>
                  </a:extLst>
                </a:gridCol>
                <a:gridCol w="1617418">
                  <a:extLst>
                    <a:ext uri="{9D8B030D-6E8A-4147-A177-3AD203B41FA5}">
                      <a16:colId xmlns:a16="http://schemas.microsoft.com/office/drawing/2014/main" xmlns="" val="2548025667"/>
                    </a:ext>
                  </a:extLst>
                </a:gridCol>
                <a:gridCol w="277689">
                  <a:extLst>
                    <a:ext uri="{9D8B030D-6E8A-4147-A177-3AD203B41FA5}">
                      <a16:colId xmlns:a16="http://schemas.microsoft.com/office/drawing/2014/main" xmlns="" val="2864664983"/>
                    </a:ext>
                  </a:extLst>
                </a:gridCol>
              </a:tblGrid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Based on 12 dogs per day. Assume 22 eight-hour work days for kennel attendant.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7252194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BOARDING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5062328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81544030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Item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09816435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Kennel attendant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$ </a:t>
                      </a:r>
                      <a:r>
                        <a:rPr lang="en-US" sz="1800" u="none" strike="noStrike" dirty="0">
                          <a:effectLst/>
                        </a:rPr>
                        <a:t>5.63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kennels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$ 80.00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10750456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Bowls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0.86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386.90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94972587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Towels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0.87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250.00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06515723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Utilities and Insurance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357.16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93558937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heating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49.40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72049292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Odoban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25.98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03258787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Products: Simple Green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29.55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79393701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Draw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2596271"/>
                  </a:ext>
                </a:extLst>
              </a:tr>
              <a:tr h="208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32175841"/>
                  </a:ext>
                </a:extLst>
              </a:tr>
              <a:tr h="2203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Variable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7.36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Fixed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1,378.99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231511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943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selling prices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957413"/>
              </p:ext>
            </p:extLst>
          </p:nvPr>
        </p:nvGraphicFramePr>
        <p:xfrm>
          <a:off x="581190" y="2327556"/>
          <a:ext cx="11029617" cy="3726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4969">
                  <a:extLst>
                    <a:ext uri="{9D8B030D-6E8A-4147-A177-3AD203B41FA5}">
                      <a16:colId xmlns:a16="http://schemas.microsoft.com/office/drawing/2014/main" xmlns="" val="1793816317"/>
                    </a:ext>
                  </a:extLst>
                </a:gridCol>
                <a:gridCol w="2452669">
                  <a:extLst>
                    <a:ext uri="{9D8B030D-6E8A-4147-A177-3AD203B41FA5}">
                      <a16:colId xmlns:a16="http://schemas.microsoft.com/office/drawing/2014/main" xmlns="" val="1681273740"/>
                    </a:ext>
                  </a:extLst>
                </a:gridCol>
                <a:gridCol w="1359310">
                  <a:extLst>
                    <a:ext uri="{9D8B030D-6E8A-4147-A177-3AD203B41FA5}">
                      <a16:colId xmlns:a16="http://schemas.microsoft.com/office/drawing/2014/main" xmlns="" val="1772478079"/>
                    </a:ext>
                  </a:extLst>
                </a:gridCol>
                <a:gridCol w="2452669">
                  <a:extLst>
                    <a:ext uri="{9D8B030D-6E8A-4147-A177-3AD203B41FA5}">
                      <a16:colId xmlns:a16="http://schemas.microsoft.com/office/drawing/2014/main" xmlns="" val="1906948462"/>
                    </a:ext>
                  </a:extLst>
                </a:gridCol>
              </a:tblGrid>
              <a:tr h="3105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Dog Day Care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13599623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1.  With pricing at $18 per dog per day, you can expect to have 22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483055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2.  With pricing at $20 per dog per day, you can expect to have 15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2170339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  With pricing at $25 per dog per day, you can expect to have 10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0612860"/>
                  </a:ext>
                </a:extLst>
              </a:tr>
              <a:tr h="3105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Overnight Boarding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61834972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1.  With pricing at $25 per dog per day, you can expect to have 12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8465494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2.  With pricing at $28 per dog per day, you can expect to have 10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5556801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  With pricing at $30 per dog per day, you can expect to have 7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2283415"/>
                  </a:ext>
                </a:extLst>
              </a:tr>
              <a:tr h="3105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Basic Groom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13507155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1.  With pricing at $25 per dog per day, you can expect to have 5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5451376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2.  With pricing at $30 per dog per day, you can expect to have 4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7937619"/>
                  </a:ext>
                </a:extLst>
              </a:tr>
              <a:tr h="310573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  With pricing at $35 per dog per day, you can expect to have 3 dogs per day.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2848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7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target Profits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046024"/>
              </p:ext>
            </p:extLst>
          </p:nvPr>
        </p:nvGraphicFramePr>
        <p:xfrm>
          <a:off x="581196" y="2320131"/>
          <a:ext cx="11029611" cy="3406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6131">
                  <a:extLst>
                    <a:ext uri="{9D8B030D-6E8A-4147-A177-3AD203B41FA5}">
                      <a16:colId xmlns:a16="http://schemas.microsoft.com/office/drawing/2014/main" xmlns="" val="1381970731"/>
                    </a:ext>
                  </a:extLst>
                </a:gridCol>
                <a:gridCol w="3350967">
                  <a:extLst>
                    <a:ext uri="{9D8B030D-6E8A-4147-A177-3AD203B41FA5}">
                      <a16:colId xmlns:a16="http://schemas.microsoft.com/office/drawing/2014/main" xmlns="" val="1274792603"/>
                    </a:ext>
                  </a:extLst>
                </a:gridCol>
                <a:gridCol w="1724838">
                  <a:extLst>
                    <a:ext uri="{9D8B030D-6E8A-4147-A177-3AD203B41FA5}">
                      <a16:colId xmlns:a16="http://schemas.microsoft.com/office/drawing/2014/main" xmlns="" val="1567476999"/>
                    </a:ext>
                  </a:extLst>
                </a:gridCol>
                <a:gridCol w="955934">
                  <a:extLst>
                    <a:ext uri="{9D8B030D-6E8A-4147-A177-3AD203B41FA5}">
                      <a16:colId xmlns:a16="http://schemas.microsoft.com/office/drawing/2014/main" xmlns="" val="2339909767"/>
                    </a:ext>
                  </a:extLst>
                </a:gridCol>
                <a:gridCol w="1724838">
                  <a:extLst>
                    <a:ext uri="{9D8B030D-6E8A-4147-A177-3AD203B41FA5}">
                      <a16:colId xmlns:a16="http://schemas.microsoft.com/office/drawing/2014/main" xmlns="" val="2832430522"/>
                    </a:ext>
                  </a:extLst>
                </a:gridCol>
                <a:gridCol w="955934">
                  <a:extLst>
                    <a:ext uri="{9D8B030D-6E8A-4147-A177-3AD203B41FA5}">
                      <a16:colId xmlns:a16="http://schemas.microsoft.com/office/drawing/2014/main" xmlns="" val="2656006231"/>
                    </a:ext>
                  </a:extLst>
                </a:gridCol>
                <a:gridCol w="1724838">
                  <a:extLst>
                    <a:ext uri="{9D8B030D-6E8A-4147-A177-3AD203B41FA5}">
                      <a16:colId xmlns:a16="http://schemas.microsoft.com/office/drawing/2014/main" xmlns="" val="2339811083"/>
                    </a:ext>
                  </a:extLst>
                </a:gridCol>
                <a:gridCol w="296131">
                  <a:extLst>
                    <a:ext uri="{9D8B030D-6E8A-4147-A177-3AD203B41FA5}">
                      <a16:colId xmlns:a16="http://schemas.microsoft.com/office/drawing/2014/main" xmlns="" val="226836239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DAY CARE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BOARDING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GROOMING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88813648"/>
                  </a:ext>
                </a:extLst>
              </a:tr>
              <a:tr h="5270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801814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Sales Price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18.00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88394532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Fixed Costs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858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1,379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2,368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3184395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Contribution Margin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13.35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17.64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15.03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1519592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Break-even Units (round up)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65.00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79.00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158.00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3655897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92574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Target Profit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417.00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583.00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1,000.00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720165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Break-even Units (round up)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70.00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112.00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225.00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35013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214836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Target Profit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667.00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$ 909.00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1,500.00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9146198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Break-even Units (round up)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115.00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130.00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258.00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7943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988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strategy: contribution margi</a:t>
            </a:r>
            <a:r>
              <a:rPr lang="en-US" dirty="0"/>
              <a:t>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400664"/>
              </p:ext>
            </p:extLst>
          </p:nvPr>
        </p:nvGraphicFramePr>
        <p:xfrm>
          <a:off x="581194" y="2186250"/>
          <a:ext cx="11029615" cy="17136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1117">
                  <a:extLst>
                    <a:ext uri="{9D8B030D-6E8A-4147-A177-3AD203B41FA5}">
                      <a16:colId xmlns:a16="http://schemas.microsoft.com/office/drawing/2014/main" xmlns="" val="1674714925"/>
                    </a:ext>
                  </a:extLst>
                </a:gridCol>
                <a:gridCol w="1822714">
                  <a:extLst>
                    <a:ext uri="{9D8B030D-6E8A-4147-A177-3AD203B41FA5}">
                      <a16:colId xmlns:a16="http://schemas.microsoft.com/office/drawing/2014/main" xmlns="" val="3594424431"/>
                    </a:ext>
                  </a:extLst>
                </a:gridCol>
                <a:gridCol w="1010178">
                  <a:extLst>
                    <a:ext uri="{9D8B030D-6E8A-4147-A177-3AD203B41FA5}">
                      <a16:colId xmlns:a16="http://schemas.microsoft.com/office/drawing/2014/main" xmlns="" val="1765645134"/>
                    </a:ext>
                  </a:extLst>
                </a:gridCol>
                <a:gridCol w="1822714">
                  <a:extLst>
                    <a:ext uri="{9D8B030D-6E8A-4147-A177-3AD203B41FA5}">
                      <a16:colId xmlns:a16="http://schemas.microsoft.com/office/drawing/2014/main" xmlns="" val="3133868006"/>
                    </a:ext>
                  </a:extLst>
                </a:gridCol>
                <a:gridCol w="1010178">
                  <a:extLst>
                    <a:ext uri="{9D8B030D-6E8A-4147-A177-3AD203B41FA5}">
                      <a16:colId xmlns:a16="http://schemas.microsoft.com/office/drawing/2014/main" xmlns="" val="2786080538"/>
                    </a:ext>
                  </a:extLst>
                </a:gridCol>
                <a:gridCol w="1822714">
                  <a:extLst>
                    <a:ext uri="{9D8B030D-6E8A-4147-A177-3AD203B41FA5}">
                      <a16:colId xmlns:a16="http://schemas.microsoft.com/office/drawing/2014/main" xmlns="" val="2322314897"/>
                    </a:ext>
                  </a:extLst>
                </a:gridCol>
              </a:tblGrid>
              <a:tr h="287342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DAY CARE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BOARDING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GROOMING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59658564"/>
                  </a:ext>
                </a:extLst>
              </a:tr>
              <a:tr h="28734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23307917"/>
                  </a:ext>
                </a:extLst>
              </a:tr>
              <a:tr h="256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Sales Price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</a:t>
                      </a:r>
                      <a:r>
                        <a:rPr lang="en-US" sz="1800" u="none" strike="noStrike" dirty="0" smtClean="0">
                          <a:effectLst/>
                        </a:rPr>
                        <a:t>18.00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</a:t>
                      </a:r>
                      <a:r>
                        <a:rPr lang="en-US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>
                          <a:effectLst/>
                        </a:rPr>
                        <a:t>25.00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$  </a:t>
                      </a:r>
                      <a:r>
                        <a:rPr lang="en-US" sz="1800" u="none" strike="noStrike" dirty="0">
                          <a:effectLst/>
                        </a:rPr>
                        <a:t>25.00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40611873"/>
                  </a:ext>
                </a:extLst>
              </a:tr>
              <a:tr h="266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Variable Cost per Unit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4.65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7.36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9.97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04793759"/>
                  </a:ext>
                </a:extLst>
              </a:tr>
              <a:tr h="28741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266207436"/>
                  </a:ext>
                </a:extLst>
              </a:tr>
              <a:tr h="267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Contribution Margin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</a:t>
                      </a:r>
                      <a:r>
                        <a:rPr lang="en-US" sz="1800" u="none" strike="noStrike" dirty="0" smtClean="0">
                          <a:effectLst/>
                        </a:rPr>
                        <a:t>13.35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</a:t>
                      </a:r>
                      <a:r>
                        <a:rPr lang="en-US" sz="1800" u="none" strike="noStrike" dirty="0" smtClean="0">
                          <a:effectLst/>
                        </a:rPr>
                        <a:t>17.64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</a:t>
                      </a:r>
                      <a:r>
                        <a:rPr lang="en-US" sz="1800" u="none" strike="noStrike" dirty="0" smtClean="0">
                          <a:effectLst/>
                        </a:rPr>
                        <a:t>15.03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28750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666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statements: Statement of cost of service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358115"/>
              </p:ext>
            </p:extLst>
          </p:nvPr>
        </p:nvGraphicFramePr>
        <p:xfrm>
          <a:off x="581190" y="2181227"/>
          <a:ext cx="11029617" cy="4249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22">
                  <a:extLst>
                    <a:ext uri="{9D8B030D-6E8A-4147-A177-3AD203B41FA5}">
                      <a16:colId xmlns:a16="http://schemas.microsoft.com/office/drawing/2014/main" xmlns="" val="3765936929"/>
                    </a:ext>
                  </a:extLst>
                </a:gridCol>
                <a:gridCol w="5855725">
                  <a:extLst>
                    <a:ext uri="{9D8B030D-6E8A-4147-A177-3AD203B41FA5}">
                      <a16:colId xmlns:a16="http://schemas.microsoft.com/office/drawing/2014/main" xmlns="" val="414447403"/>
                    </a:ext>
                  </a:extLst>
                </a:gridCol>
                <a:gridCol w="2205924">
                  <a:extLst>
                    <a:ext uri="{9D8B030D-6E8A-4147-A177-3AD203B41FA5}">
                      <a16:colId xmlns:a16="http://schemas.microsoft.com/office/drawing/2014/main" xmlns="" val="1737595562"/>
                    </a:ext>
                  </a:extLst>
                </a:gridCol>
                <a:gridCol w="2205924">
                  <a:extLst>
                    <a:ext uri="{9D8B030D-6E8A-4147-A177-3AD203B41FA5}">
                      <a16:colId xmlns:a16="http://schemas.microsoft.com/office/drawing/2014/main" xmlns="" val="2904312333"/>
                    </a:ext>
                  </a:extLst>
                </a:gridCol>
                <a:gridCol w="381022">
                  <a:extLst>
                    <a:ext uri="{9D8B030D-6E8A-4147-A177-3AD203B41FA5}">
                      <a16:colId xmlns:a16="http://schemas.microsoft.com/office/drawing/2014/main" xmlns="" val="2173219266"/>
                    </a:ext>
                  </a:extLst>
                </a:gridCol>
              </a:tblGrid>
              <a:tr h="152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HAPPY PET DOG CARE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6607904"/>
                  </a:ext>
                </a:extLst>
              </a:tr>
              <a:tr h="152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Statement of Cost of Goods Manufactured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1739932"/>
                  </a:ext>
                </a:extLst>
              </a:tr>
              <a:tr h="15288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For the Month Ended January 31, xxxx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477656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Beginning Work in Process Inventory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             - 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1901062722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Direct Materials: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2790458176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Materials - Beginning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             -  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55088626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Add: Purchases for month of January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   5,000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960959540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Materials Available for Use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5,000.00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3902624724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Deduct: Ending Materials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   3,000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2345299073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Materials Used in Production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1878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2,000.00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1128145851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Direct Labor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         6,240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3698988110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Factory Overhead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         2,800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3335363385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Manufacturing Overhead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11,040.00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3329118128"/>
                  </a:ext>
                </a:extLst>
              </a:tr>
              <a:tr h="15288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Deduct:  Ending Work in Process Inventory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                      4,866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3891243353"/>
                  </a:ext>
                </a:extLst>
              </a:tr>
              <a:tr h="161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Cost of Goods Manufactured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 $                    6,174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93" marR="8993" marT="8993" marB="0" anchor="b"/>
                </a:tc>
                <a:extLst>
                  <a:ext uri="{0D108BD9-81ED-4DB2-BD59-A6C34878D82A}">
                    <a16:rowId xmlns:a16="http://schemas.microsoft.com/office/drawing/2014/main" xmlns="" val="4246359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85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statements: income statement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792615"/>
              </p:ext>
            </p:extLst>
          </p:nvPr>
        </p:nvGraphicFramePr>
        <p:xfrm>
          <a:off x="581189" y="2078189"/>
          <a:ext cx="11195174" cy="46149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741">
                  <a:extLst>
                    <a:ext uri="{9D8B030D-6E8A-4147-A177-3AD203B41FA5}">
                      <a16:colId xmlns:a16="http://schemas.microsoft.com/office/drawing/2014/main" xmlns="" val="4187617769"/>
                    </a:ext>
                  </a:extLst>
                </a:gridCol>
                <a:gridCol w="5943622">
                  <a:extLst>
                    <a:ext uri="{9D8B030D-6E8A-4147-A177-3AD203B41FA5}">
                      <a16:colId xmlns:a16="http://schemas.microsoft.com/office/drawing/2014/main" xmlns="" val="55943203"/>
                    </a:ext>
                  </a:extLst>
                </a:gridCol>
                <a:gridCol w="2239035">
                  <a:extLst>
                    <a:ext uri="{9D8B030D-6E8A-4147-A177-3AD203B41FA5}">
                      <a16:colId xmlns:a16="http://schemas.microsoft.com/office/drawing/2014/main" xmlns="" val="2835179215"/>
                    </a:ext>
                  </a:extLst>
                </a:gridCol>
                <a:gridCol w="2239035">
                  <a:extLst>
                    <a:ext uri="{9D8B030D-6E8A-4147-A177-3AD203B41FA5}">
                      <a16:colId xmlns:a16="http://schemas.microsoft.com/office/drawing/2014/main" xmlns="" val="2078492595"/>
                    </a:ext>
                  </a:extLst>
                </a:gridCol>
                <a:gridCol w="386741">
                  <a:extLst>
                    <a:ext uri="{9D8B030D-6E8A-4147-A177-3AD203B41FA5}">
                      <a16:colId xmlns:a16="http://schemas.microsoft.com/office/drawing/2014/main" xmlns="" val="238145316"/>
                    </a:ext>
                  </a:extLst>
                </a:gridCol>
              </a:tblGrid>
              <a:tr h="1524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HAPPY PET DOG CARE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9406049"/>
                  </a:ext>
                </a:extLst>
              </a:tr>
              <a:tr h="1524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Income Statement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3669802"/>
                  </a:ext>
                </a:extLst>
              </a:tr>
              <a:tr h="1524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For the Month Ended January 31, xxxx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5471552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418688374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Revenue: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180157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Grooming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11,880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11720979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Day Care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2,250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9835753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Boarding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7,500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6346913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80037355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 Revenue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21,630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44886475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Cost of Goods Sold 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6,174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10860927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Gross Profit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15,456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246612663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44762718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Expenses: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239139339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G&amp;A Salaries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  1,200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61413902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Advertising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100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16272459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Cleaning Products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120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50500647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Depreciation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  83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94268754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650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6647765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Loan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420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13156437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Utilities and Insurance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                  600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87118791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38905414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Total Expenses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261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  3,173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417801512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39850313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Net Income / Loss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       12,283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91726613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401599363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* Cost of Goods Sold = Cost of Goods Manufactured (COGM).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98281907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 There is no finished goods inventory to maintain.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239697206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7" marR="6737" marT="6737" marB="0" anchor="b"/>
                </a:tc>
                <a:extLst>
                  <a:ext uri="{0D108BD9-81ED-4DB2-BD59-A6C34878D82A}">
                    <a16:rowId xmlns:a16="http://schemas.microsoft.com/office/drawing/2014/main" xmlns="" val="1830349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65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analysis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331217"/>
              </p:ext>
            </p:extLst>
          </p:nvPr>
        </p:nvGraphicFramePr>
        <p:xfrm>
          <a:off x="581193" y="2169772"/>
          <a:ext cx="11029615" cy="4259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089">
                  <a:extLst>
                    <a:ext uri="{9D8B030D-6E8A-4147-A177-3AD203B41FA5}">
                      <a16:colId xmlns:a16="http://schemas.microsoft.com/office/drawing/2014/main" xmlns="" val="3185869202"/>
                    </a:ext>
                  </a:extLst>
                </a:gridCol>
                <a:gridCol w="2531791">
                  <a:extLst>
                    <a:ext uri="{9D8B030D-6E8A-4147-A177-3AD203B41FA5}">
                      <a16:colId xmlns:a16="http://schemas.microsoft.com/office/drawing/2014/main" xmlns="" val="2418911709"/>
                    </a:ext>
                  </a:extLst>
                </a:gridCol>
                <a:gridCol w="678402">
                  <a:extLst>
                    <a:ext uri="{9D8B030D-6E8A-4147-A177-3AD203B41FA5}">
                      <a16:colId xmlns:a16="http://schemas.microsoft.com/office/drawing/2014/main" xmlns="" val="2701843716"/>
                    </a:ext>
                  </a:extLst>
                </a:gridCol>
                <a:gridCol w="1800311">
                  <a:extLst>
                    <a:ext uri="{9D8B030D-6E8A-4147-A177-3AD203B41FA5}">
                      <a16:colId xmlns:a16="http://schemas.microsoft.com/office/drawing/2014/main" xmlns="" val="1938780152"/>
                    </a:ext>
                  </a:extLst>
                </a:gridCol>
                <a:gridCol w="306050">
                  <a:extLst>
                    <a:ext uri="{9D8B030D-6E8A-4147-A177-3AD203B41FA5}">
                      <a16:colId xmlns:a16="http://schemas.microsoft.com/office/drawing/2014/main" xmlns="" val="4124179795"/>
                    </a:ext>
                  </a:extLst>
                </a:gridCol>
                <a:gridCol w="1494261">
                  <a:extLst>
                    <a:ext uri="{9D8B030D-6E8A-4147-A177-3AD203B41FA5}">
                      <a16:colId xmlns:a16="http://schemas.microsoft.com/office/drawing/2014/main" xmlns="" val="2568448705"/>
                    </a:ext>
                  </a:extLst>
                </a:gridCol>
                <a:gridCol w="1800311">
                  <a:extLst>
                    <a:ext uri="{9D8B030D-6E8A-4147-A177-3AD203B41FA5}">
                      <a16:colId xmlns:a16="http://schemas.microsoft.com/office/drawing/2014/main" xmlns="" val="1852838585"/>
                    </a:ext>
                  </a:extLst>
                </a:gridCol>
                <a:gridCol w="1800311">
                  <a:extLst>
                    <a:ext uri="{9D8B030D-6E8A-4147-A177-3AD203B41FA5}">
                      <a16:colId xmlns:a16="http://schemas.microsoft.com/office/drawing/2014/main" xmlns="" val="2492318736"/>
                    </a:ext>
                  </a:extLst>
                </a:gridCol>
                <a:gridCol w="309089">
                  <a:extLst>
                    <a:ext uri="{9D8B030D-6E8A-4147-A177-3AD203B41FA5}">
                      <a16:colId xmlns:a16="http://schemas.microsoft.com/office/drawing/2014/main" xmlns="" val="1313041991"/>
                    </a:ext>
                  </a:extLst>
                </a:gridCol>
              </a:tblGrid>
              <a:tr h="2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effectLst/>
                        </a:rPr>
                        <a:t>Standard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Hours </a:t>
                      </a:r>
                      <a:r>
                        <a:rPr lang="en-US" sz="1400" u="none" strike="noStrike" dirty="0">
                          <a:effectLst/>
                        </a:rPr>
                        <a:t>/ </a:t>
                      </a:r>
                      <a:r>
                        <a:rPr lang="en-US" sz="1400" u="none" strike="noStrike" dirty="0" err="1">
                          <a:effectLst/>
                        </a:rPr>
                        <a:t>Qty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effectLst/>
                        </a:rPr>
                        <a:t>Standard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Rate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effectLst/>
                        </a:rPr>
                        <a:t>Actual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Hours </a:t>
                      </a:r>
                      <a:r>
                        <a:rPr lang="en-US" sz="1400" u="none" strike="noStrike" dirty="0">
                          <a:effectLst/>
                        </a:rPr>
                        <a:t>/ </a:t>
                      </a:r>
                      <a:r>
                        <a:rPr lang="en-US" sz="1400" u="none" strike="noStrike" dirty="0" err="1">
                          <a:effectLst/>
                        </a:rPr>
                        <a:t>Qty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effectLst/>
                        </a:rPr>
                        <a:t>Actual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Rate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1494405794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Grooming Labor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                          150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$ </a:t>
                      </a:r>
                      <a:r>
                        <a:rPr lang="en-US" sz="1400" u="none" strike="noStrike" dirty="0" smtClean="0">
                          <a:effectLst/>
                        </a:rPr>
                        <a:t>12.00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                          180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$  </a:t>
                      </a:r>
                      <a:r>
                        <a:rPr lang="en-US" sz="1400" u="none" strike="noStrike" dirty="0" smtClean="0">
                          <a:effectLst/>
                        </a:rPr>
                        <a:t>  </a:t>
                      </a:r>
                      <a:r>
                        <a:rPr lang="en-US" sz="1400" u="none" strike="noStrike" dirty="0">
                          <a:effectLst/>
                        </a:rPr>
                        <a:t>11.50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3240254507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Grooming Materials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                      1,000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$  </a:t>
                      </a:r>
                      <a:r>
                        <a:rPr lang="en-US" sz="1400" u="none" strike="noStrike" dirty="0" smtClean="0">
                          <a:effectLst/>
                        </a:rPr>
                        <a:t>2.00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                      1,200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$  </a:t>
                      </a:r>
                      <a:r>
                        <a:rPr lang="en-US" sz="1400" u="none" strike="noStrike" dirty="0" smtClean="0">
                          <a:effectLst/>
                        </a:rPr>
                        <a:t>  </a:t>
                      </a:r>
                      <a:r>
                        <a:rPr lang="en-US" sz="1400" u="none" strike="noStrike" dirty="0">
                          <a:effectLst/>
                        </a:rPr>
                        <a:t>3.00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4224380428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1804162671"/>
                  </a:ext>
                </a:extLst>
              </a:tr>
              <a:tr h="14568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3"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Variance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Favorable/Unfavorable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2023326338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Groomer Direct Labor Time Variance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322305314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(Actual Hours - Standard Hours) x Standard Rate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         360.00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Unfavorable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2451213617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53522138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Groomer Direct Labor Rate Variance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4187890592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(Actual Rate - Standard Rate) x Actual Hours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         (90.00)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Favorable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655149977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554395622"/>
                  </a:ext>
                </a:extLst>
              </a:tr>
              <a:tr h="2672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Direct Materials Quantity/Efficiency Variance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3577529635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(Actual Quantity - Standard Quantity) x Standard Price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         400.00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Unfavorable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3429076535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377473559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Direct Materials Price Variance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422473182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(Actual Price - Standard Price) x Actual Quantity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            1,200.00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UnFavorable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694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1771476562"/>
                  </a:ext>
                </a:extLst>
              </a:tr>
              <a:tr h="2096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83" marR="8483" marT="8483" marB="0" anchor="b"/>
                </a:tc>
                <a:extLst>
                  <a:ext uri="{0D108BD9-81ED-4DB2-BD59-A6C34878D82A}">
                    <a16:rowId xmlns:a16="http://schemas.microsoft.com/office/drawing/2014/main" xmlns="" val="425153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64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Addendum: classify costs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408924"/>
              </p:ext>
            </p:extLst>
          </p:nvPr>
        </p:nvGraphicFramePr>
        <p:xfrm>
          <a:off x="581188" y="2092041"/>
          <a:ext cx="11029619" cy="4531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176">
                  <a:extLst>
                    <a:ext uri="{9D8B030D-6E8A-4147-A177-3AD203B41FA5}">
                      <a16:colId xmlns:a16="http://schemas.microsoft.com/office/drawing/2014/main" xmlns="" val="2220485012"/>
                    </a:ext>
                  </a:extLst>
                </a:gridCol>
                <a:gridCol w="1149927">
                  <a:extLst>
                    <a:ext uri="{9D8B030D-6E8A-4147-A177-3AD203B41FA5}">
                      <a16:colId xmlns:a16="http://schemas.microsoft.com/office/drawing/2014/main" xmlns="" val="1429053403"/>
                    </a:ext>
                  </a:extLst>
                </a:gridCol>
                <a:gridCol w="897600">
                  <a:extLst>
                    <a:ext uri="{9D8B030D-6E8A-4147-A177-3AD203B41FA5}">
                      <a16:colId xmlns:a16="http://schemas.microsoft.com/office/drawing/2014/main" xmlns="" val="543046944"/>
                    </a:ext>
                  </a:extLst>
                </a:gridCol>
                <a:gridCol w="2164254">
                  <a:extLst>
                    <a:ext uri="{9D8B030D-6E8A-4147-A177-3AD203B41FA5}">
                      <a16:colId xmlns:a16="http://schemas.microsoft.com/office/drawing/2014/main" xmlns="" val="1067146673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3287518515"/>
                    </a:ext>
                  </a:extLst>
                </a:gridCol>
                <a:gridCol w="803563">
                  <a:extLst>
                    <a:ext uri="{9D8B030D-6E8A-4147-A177-3AD203B41FA5}">
                      <a16:colId xmlns:a16="http://schemas.microsoft.com/office/drawing/2014/main" xmlns="" val="3209859407"/>
                    </a:ext>
                  </a:extLst>
                </a:gridCol>
                <a:gridCol w="1109062">
                  <a:extLst>
                    <a:ext uri="{9D8B030D-6E8A-4147-A177-3AD203B41FA5}">
                      <a16:colId xmlns:a16="http://schemas.microsoft.com/office/drawing/2014/main" xmlns="" val="469467117"/>
                    </a:ext>
                  </a:extLst>
                </a:gridCol>
              </a:tblGrid>
              <a:tr h="537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Item/Cost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Material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Labor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Manufacturing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Overhead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Period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Fixed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Variable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816752294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Groomer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770832636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Day care attendant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87663272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Receptionist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23176022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Kennel attendant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64789806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Food and water bowls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21314091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Fencing for day care area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695002443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Installation of fencing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911009811"/>
                  </a:ext>
                </a:extLst>
              </a:tr>
              <a:tr h="2723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Dog grooming arm (attaches to table)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23635772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12 kennels cost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13483980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kennels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38407086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547693422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Utilties and insurance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30335866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Grooming table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873214515"/>
                  </a:ext>
                </a:extLst>
              </a:tr>
              <a:tr h="2734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Grooming tub 48"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27552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54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Addendum: classify costs cont.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948744"/>
              </p:ext>
            </p:extLst>
          </p:nvPr>
        </p:nvGraphicFramePr>
        <p:xfrm>
          <a:off x="581188" y="2050479"/>
          <a:ext cx="11029619" cy="4531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5612">
                  <a:extLst>
                    <a:ext uri="{9D8B030D-6E8A-4147-A177-3AD203B41FA5}">
                      <a16:colId xmlns:a16="http://schemas.microsoft.com/office/drawing/2014/main" xmlns="" val="1446182583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xmlns="" val="3420187093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xmlns="" val="271188354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3485466252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xmlns="" val="773528182"/>
                    </a:ext>
                  </a:extLst>
                </a:gridCol>
                <a:gridCol w="1025236">
                  <a:extLst>
                    <a:ext uri="{9D8B030D-6E8A-4147-A177-3AD203B41FA5}">
                      <a16:colId xmlns:a16="http://schemas.microsoft.com/office/drawing/2014/main" xmlns="" val="1593173892"/>
                    </a:ext>
                  </a:extLst>
                </a:gridCol>
                <a:gridCol w="984371">
                  <a:extLst>
                    <a:ext uri="{9D8B030D-6E8A-4147-A177-3AD203B41FA5}">
                      <a16:colId xmlns:a16="http://schemas.microsoft.com/office/drawing/2014/main" xmlns="" val="3222768453"/>
                    </a:ext>
                  </a:extLst>
                </a:gridCol>
              </a:tblGrid>
              <a:tr h="5306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Item/Cost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Material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Labor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Manufacturing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Overhead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Period Costs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Fixed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Variable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5063134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Heating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59803171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Depreciation on heating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38347294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Clippers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05706036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Shampoo (Crystal Clear: five-gallon pail)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90312126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Cage bank (set of five)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3799119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Salon Tuff Capri mobile carry cart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09923264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Towels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038464518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Scissors (7-inch straight, ear &amp; nose)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00496243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Toys (used in day care only)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28174408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Cleaning products (used throughout)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65986644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Dryer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189427833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Rubberized flooring (day care)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98944511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Loan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435681295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Draw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068793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65847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1612</Words>
  <Application>Microsoft Office PowerPoint</Application>
  <PresentationFormat>Widescreen</PresentationFormat>
  <Paragraphs>731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Gill Sans MT</vt:lpstr>
      <vt:lpstr>Wingdings 2</vt:lpstr>
      <vt:lpstr>Dividend</vt:lpstr>
      <vt:lpstr>Happy PET Dog Care</vt:lpstr>
      <vt:lpstr>Introduction: Company profile | Methods | Mission</vt:lpstr>
      <vt:lpstr>Financial Strategy: Costing Systems</vt:lpstr>
      <vt:lpstr>Financial Strategy: Costing Systems cont.</vt:lpstr>
      <vt:lpstr>Financial Strategy: Costing Systems cont.</vt:lpstr>
      <vt:lpstr>Financial strategy: selling prices</vt:lpstr>
      <vt:lpstr>Financial strategy: target Profits</vt:lpstr>
      <vt:lpstr>Financial strategy: contribution margin</vt:lpstr>
      <vt:lpstr>Financial statements: Statement of cost of service</vt:lpstr>
      <vt:lpstr>Financial statements: income statement</vt:lpstr>
      <vt:lpstr>Variance analysis</vt:lpstr>
      <vt:lpstr>Addendum: classify costs</vt:lpstr>
      <vt:lpstr>Addendum: classify costs cont.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2018-10-21T18:55:32Z</dcterms:created>
  <dcterms:modified xsi:type="dcterms:W3CDTF">2018-10-21T22:00:09Z</dcterms:modified>
</cp:coreProperties>
</file>